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64" r:id="rId2"/>
    <p:sldId id="258" r:id="rId3"/>
    <p:sldId id="257" r:id="rId4"/>
    <p:sldId id="273" r:id="rId5"/>
    <p:sldId id="272" r:id="rId6"/>
    <p:sldId id="263" r:id="rId7"/>
    <p:sldId id="275" r:id="rId8"/>
    <p:sldId id="265" r:id="rId9"/>
    <p:sldId id="276" r:id="rId10"/>
    <p:sldId id="261" r:id="rId11"/>
    <p:sldId id="27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20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D29DE5F9-54A5-4BAF-554F-2893CCB4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33C0981E-ED1D-78B5-E73C-68974EC614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0C97B230-F14F-93EF-FA18-BF9108A0D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964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020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955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4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BEC18A16-4278-B00B-1303-5877B4662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E2E6D1AA-842B-F4EC-144A-242413A0F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616B90CB-E882-B03E-8493-738C61901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165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823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0A83A736-1A43-33BC-B5B2-02FC2EAF6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5E8D174C-7F3F-8D1F-DC3E-598AF79C89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2C18C3D2-7629-3BB3-C59A-493614504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5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0A83A736-1A43-33BC-B5B2-02FC2EAF6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5E8D174C-7F3F-8D1F-DC3E-598AF79C89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2C18C3D2-7629-3BB3-C59A-493614504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26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5869942" cy="161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CUAI </a:t>
            </a:r>
            <a:r>
              <a:rPr lang="en-US" altLang="ko" sz="2800" b="1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25-2 </a:t>
            </a:r>
            <a:r>
              <a:rPr lang="ko-KR" altLang="en-US" sz="2800" b="1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en-US" altLang="ko-KR" sz="2800" b="1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 1</a:t>
            </a:r>
            <a:r>
              <a:rPr lang="ko-KR" altLang="en-US" sz="2800" b="1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800" b="1"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</a:t>
            </a:r>
            <a:r>
              <a:rPr lang="en-US" altLang="ko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.0</a:t>
            </a:r>
            <a:r>
              <a:rPr lang="en-US" altLang="ko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23</a:t>
            </a:r>
            <a:endParaRPr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</a:t>
            </a:r>
            <a:r>
              <a:rPr lang="en-US" altLang="ko" sz="11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1100" dirty="0" err="1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배동혁</a:t>
            </a:r>
            <a:endParaRPr sz="1100"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CA043BD0-A7D8-924B-F52D-0447FFD33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94F8287F-8482-8E88-85B6-354B20F0F5AB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9408E823-54BC-1BAE-C4C8-9FFC202A319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0BFC8A9E-06A0-F6AA-47A7-1F255D6247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A8343292-0809-4434-8E25-0BE22320ABA8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6. </a:t>
            </a: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향후 계획</a:t>
            </a: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A3CBDD22-8738-416A-8326-777002E3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081631"/>
              </p:ext>
            </p:extLst>
          </p:nvPr>
        </p:nvGraphicFramePr>
        <p:xfrm>
          <a:off x="1496681" y="838682"/>
          <a:ext cx="4818535" cy="2653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679">
                  <a:extLst>
                    <a:ext uri="{9D8B030D-6E8A-4147-A177-3AD203B41FA5}">
                      <a16:colId xmlns:a16="http://schemas.microsoft.com/office/drawing/2014/main" val="3083514329"/>
                    </a:ext>
                  </a:extLst>
                </a:gridCol>
                <a:gridCol w="3776856">
                  <a:extLst>
                    <a:ext uri="{9D8B030D-6E8A-4147-A177-3AD203B41FA5}">
                      <a16:colId xmlns:a16="http://schemas.microsoft.com/office/drawing/2014/main" val="1034359996"/>
                    </a:ext>
                  </a:extLst>
                </a:gridCol>
              </a:tblGrid>
              <a:tr h="595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9/16 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화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프로젝트 주제 선정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37745"/>
                  </a:ext>
                </a:extLst>
              </a:tr>
              <a:tr h="595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9/23 (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화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ko-KR" altLang="en-US" sz="1400" b="0" i="0" u="none" strike="noStrike" cap="none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문제 정의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데이터 통합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데이터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전처리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172437"/>
                  </a:ext>
                </a:extLst>
              </a:tr>
              <a:tr h="595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9/30 (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화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ko-KR" altLang="en-US" sz="1400" b="0" i="0" u="none" strike="noStrike" cap="none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탐색적 데이터 분석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모델 학습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예측 수행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910787"/>
                  </a:ext>
                </a:extLst>
              </a:tr>
              <a:tr h="595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10/07 (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화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ko-KR" altLang="en-US" sz="1400" b="0" i="0" u="none" strike="noStrike" cap="none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결과 분석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+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시각화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프로젝트 보고서 작성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+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제출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349107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981BBAF-4465-4CEF-9B7A-2E34741C3836}"/>
              </a:ext>
            </a:extLst>
          </p:cNvPr>
          <p:cNvSpPr/>
          <p:nvPr/>
        </p:nvSpPr>
        <p:spPr>
          <a:xfrm>
            <a:off x="6545824" y="1735348"/>
            <a:ext cx="2425301" cy="9410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정기회의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매주 화요일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17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시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~ 19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시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팀플룸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F8995D-4E17-45F1-B554-46B296470476}"/>
              </a:ext>
            </a:extLst>
          </p:cNvPr>
          <p:cNvSpPr/>
          <p:nvPr/>
        </p:nvSpPr>
        <p:spPr>
          <a:xfrm>
            <a:off x="1496681" y="3699689"/>
            <a:ext cx="4825811" cy="1244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중간고사 이후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공모전 본선 진출 시 이어서 진행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공모전 탈락 시 새로운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DACON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403269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CBDFB792-6E1E-FCAF-F7EA-B3E19376C7A8}"/>
              </a:ext>
            </a:extLst>
          </p:cNvPr>
          <p:cNvSpPr txBox="1"/>
          <p:nvPr/>
        </p:nvSpPr>
        <p:spPr>
          <a:xfrm>
            <a:off x="3466376" y="2125489"/>
            <a:ext cx="279291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감사합니다</a:t>
            </a:r>
            <a:endParaRPr sz="4000" b="1"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1689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6E953-CF66-1B98-5A4B-37B6395A168E}"/>
              </a:ext>
            </a:extLst>
          </p:cNvPr>
          <p:cNvSpPr txBox="1"/>
          <p:nvPr/>
        </p:nvSpPr>
        <p:spPr>
          <a:xfrm>
            <a:off x="1445011" y="845454"/>
            <a:ext cx="4165600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팀원 소개</a:t>
            </a:r>
            <a:endParaRPr lang="en-US" altLang="ko-KR" sz="2000" dirty="0">
              <a:latin typeface="+mn-ea"/>
              <a:ea typeface="+mn-ea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프로젝트 개요</a:t>
            </a:r>
            <a:endParaRPr lang="en-US" altLang="ko-KR" sz="2000" dirty="0">
              <a:latin typeface="+mn-ea"/>
              <a:ea typeface="+mn-ea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프로젝트 선정 이유</a:t>
            </a:r>
            <a:endParaRPr lang="en-US" altLang="ko-KR" sz="2000" dirty="0">
              <a:latin typeface="+mn-ea"/>
              <a:ea typeface="+mn-ea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프로젝트 문제 정의</a:t>
            </a:r>
            <a:endParaRPr lang="en-US" altLang="ko-KR" sz="2000" dirty="0">
              <a:latin typeface="+mn-ea"/>
              <a:ea typeface="+mn-ea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데이터 </a:t>
            </a:r>
            <a:r>
              <a:rPr lang="ko-KR" altLang="en-US" sz="2000" dirty="0" err="1">
                <a:latin typeface="+mn-ea"/>
                <a:ea typeface="+mn-ea"/>
              </a:rPr>
              <a:t>전처리</a:t>
            </a:r>
            <a:endParaRPr lang="en-US" altLang="ko-KR" sz="2000" dirty="0">
              <a:latin typeface="+mn-ea"/>
              <a:ea typeface="+mn-ea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향후 계획</a:t>
            </a:r>
            <a:endParaRPr lang="en-US" altLang="ko-KR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1. </a:t>
            </a:r>
            <a:r>
              <a:rPr lang="ko-KR" altLang="en-US" sz="20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팀</a:t>
            </a:r>
            <a:r>
              <a:rPr lang="ko" sz="20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원 소개 및 만남 인증</a:t>
            </a:r>
            <a:endParaRPr sz="2000"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blipFill dpi="0" rotWithShape="1">
                <a:blip r:embed="rId4"/>
                <a:srcRect/>
                <a:stretch>
                  <a:fillRect/>
                </a:stretch>
              </a:blip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C61A9BC-6AAD-4464-82EC-AEA5C6458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68092"/>
              </p:ext>
            </p:extLst>
          </p:nvPr>
        </p:nvGraphicFramePr>
        <p:xfrm>
          <a:off x="6201471" y="1779186"/>
          <a:ext cx="2686558" cy="238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161">
                  <a:extLst>
                    <a:ext uri="{9D8B030D-6E8A-4147-A177-3AD203B41FA5}">
                      <a16:colId xmlns:a16="http://schemas.microsoft.com/office/drawing/2014/main" val="3083514329"/>
                    </a:ext>
                  </a:extLst>
                </a:gridCol>
                <a:gridCol w="1822397">
                  <a:extLst>
                    <a:ext uri="{9D8B030D-6E8A-4147-A177-3AD203B41FA5}">
                      <a16:colId xmlns:a16="http://schemas.microsoft.com/office/drawing/2014/main" val="1034359996"/>
                    </a:ext>
                  </a:extLst>
                </a:gridCol>
              </a:tblGrid>
              <a:tr h="595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팀장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윤혜린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소프트웨어학부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37745"/>
                  </a:ext>
                </a:extLst>
              </a:tr>
              <a:tr h="595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배동혁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(AI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학과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172437"/>
                  </a:ext>
                </a:extLst>
              </a:tr>
              <a:tr h="595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이지유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경영학부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910787"/>
                  </a:ext>
                </a:extLst>
              </a:tr>
              <a:tr h="595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이채린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응용통계학과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34910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60D658A-1B02-4B92-B63F-E3830E7CE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009" y="1400879"/>
            <a:ext cx="4157793" cy="31183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CBDFB792-6E1E-FCAF-F7EA-B3E19376C7A8}"/>
              </a:ext>
            </a:extLst>
          </p:cNvPr>
          <p:cNvSpPr txBox="1"/>
          <p:nvPr/>
        </p:nvSpPr>
        <p:spPr>
          <a:xfrm>
            <a:off x="1408975" y="306875"/>
            <a:ext cx="261036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2. </a:t>
            </a:r>
            <a:r>
              <a:rPr lang="ko-KR" altLang="en-US" sz="20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프로젝트 개요</a:t>
            </a:r>
            <a:endParaRPr sz="2000"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2025 유통데이터 활용 경진대회">
            <a:extLst>
              <a:ext uri="{FF2B5EF4-FFF2-40B4-BE49-F238E27FC236}">
                <a16:creationId xmlns:a16="http://schemas.microsoft.com/office/drawing/2014/main" id="{8CBA0900-4F80-4ACA-B4E7-1F633FB3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1281164"/>
            <a:ext cx="2963011" cy="296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FA56B6A3-3EC3-4E8D-9ADD-E0F2A4DC6E04}"/>
              </a:ext>
            </a:extLst>
          </p:cNvPr>
          <p:cNvSpPr txBox="1"/>
          <p:nvPr/>
        </p:nvSpPr>
        <p:spPr>
          <a:xfrm>
            <a:off x="4302482" y="1962297"/>
            <a:ext cx="484151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+mj-ea"/>
                <a:ea typeface="+mj-ea"/>
              </a:rPr>
              <a:t>2025 </a:t>
            </a:r>
            <a:r>
              <a:rPr lang="ko-KR" altLang="en-US" sz="2000" b="1" dirty="0">
                <a:latin typeface="+mj-ea"/>
                <a:ea typeface="+mj-ea"/>
              </a:rPr>
              <a:t>유통데이터 활용 경진대회 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ko-KR" altLang="en-US" sz="2000" b="1" dirty="0" err="1">
                <a:latin typeface="+mj-ea"/>
                <a:ea typeface="+mj-ea"/>
              </a:rPr>
              <a:t>한국전자정보통신산업진흥회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804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CBDFB792-6E1E-FCAF-F7EA-B3E19376C7A8}"/>
              </a:ext>
            </a:extLst>
          </p:cNvPr>
          <p:cNvSpPr txBox="1"/>
          <p:nvPr/>
        </p:nvSpPr>
        <p:spPr>
          <a:xfrm>
            <a:off x="1408975" y="306875"/>
            <a:ext cx="261036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2. </a:t>
            </a:r>
            <a:r>
              <a:rPr lang="ko-KR" altLang="en-US" sz="20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프로젝트 개요</a:t>
            </a:r>
            <a:endParaRPr sz="2000"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72540704-3699-99BE-E567-F8BF97DDC4A1}"/>
              </a:ext>
            </a:extLst>
          </p:cNvPr>
          <p:cNvSpPr txBox="1"/>
          <p:nvPr/>
        </p:nvSpPr>
        <p:spPr>
          <a:xfrm>
            <a:off x="4676558" y="1425610"/>
            <a:ext cx="3924832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latin typeface="+mj-ea"/>
                <a:ea typeface="+mj-ea"/>
              </a:rPr>
              <a:t>유통물류센터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ko-KR" altLang="en-US" sz="1800" dirty="0">
                <a:latin typeface="+mj-ea"/>
                <a:ea typeface="+mj-ea"/>
              </a:rPr>
              <a:t>매입</a:t>
            </a:r>
            <a:r>
              <a:rPr lang="en-US" altLang="ko-KR" sz="1800" dirty="0">
                <a:latin typeface="+mj-ea"/>
                <a:ea typeface="+mj-ea"/>
              </a:rPr>
              <a:t>·</a:t>
            </a:r>
            <a:r>
              <a:rPr lang="ko-KR" altLang="en-US" sz="1800" dirty="0">
                <a:latin typeface="+mj-ea"/>
                <a:ea typeface="+mj-ea"/>
              </a:rPr>
              <a:t>매출 데이터를 활용해 수요 예측</a:t>
            </a:r>
            <a:endParaRPr lang="en-US" altLang="ko-KR" sz="1800" b="1" dirty="0">
              <a:latin typeface="+mj-ea"/>
              <a:ea typeface="+mj-ea"/>
            </a:endParaRPr>
          </a:p>
        </p:txBody>
      </p:sp>
      <p:pic>
        <p:nvPicPr>
          <p:cNvPr id="1026" name="Picture 2" descr="2025 유통데이터 활용 경진대회">
            <a:extLst>
              <a:ext uri="{FF2B5EF4-FFF2-40B4-BE49-F238E27FC236}">
                <a16:creationId xmlns:a16="http://schemas.microsoft.com/office/drawing/2014/main" id="{8CBA0900-4F80-4ACA-B4E7-1F633FB3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1281164"/>
            <a:ext cx="2963011" cy="296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919F5C77-379D-49C4-A941-EBB20527F0D5}"/>
              </a:ext>
            </a:extLst>
          </p:cNvPr>
          <p:cNvSpPr txBox="1"/>
          <p:nvPr/>
        </p:nvSpPr>
        <p:spPr>
          <a:xfrm>
            <a:off x="4676558" y="2762669"/>
            <a:ext cx="3924832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latin typeface="+mj-ea"/>
                <a:ea typeface="+mj-ea"/>
              </a:rPr>
              <a:t>목표 </a:t>
            </a:r>
            <a:r>
              <a:rPr lang="en-US" altLang="ko-KR" sz="1800" dirty="0">
                <a:latin typeface="+mj-ea"/>
                <a:ea typeface="+mj-ea"/>
              </a:rPr>
              <a:t>: </a:t>
            </a:r>
            <a:r>
              <a:rPr lang="ko-KR" altLang="en-US" sz="1800" dirty="0">
                <a:latin typeface="+mj-ea"/>
                <a:ea typeface="+mj-ea"/>
              </a:rPr>
              <a:t>여러 예측 모델을 비교</a:t>
            </a:r>
            <a:r>
              <a:rPr lang="en-US" altLang="ko-KR" sz="1800" dirty="0">
                <a:latin typeface="+mj-ea"/>
                <a:ea typeface="+mj-ea"/>
              </a:rPr>
              <a:t>·</a:t>
            </a:r>
            <a:r>
              <a:rPr lang="ko-KR" altLang="en-US" sz="1800" dirty="0">
                <a:latin typeface="+mj-ea"/>
                <a:ea typeface="+mj-ea"/>
              </a:rPr>
              <a:t>분석하여 최적의 모델 선정</a:t>
            </a:r>
            <a:endParaRPr lang="en-US" altLang="ko-KR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181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394BC4B-6145-E2E3-F0EA-A99E9C57E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1098F7A-B2CD-9E52-A102-E7FA3BA621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676DCD8B-9885-F129-73D2-FFCD794106F4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20399131-5731-3384-37BE-39EA632384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2B3864-0B89-BA7E-1A85-0C9C278D5B7C}"/>
              </a:ext>
            </a:extLst>
          </p:cNvPr>
          <p:cNvSpPr txBox="1"/>
          <p:nvPr/>
        </p:nvSpPr>
        <p:spPr>
          <a:xfrm>
            <a:off x="1408974" y="1623171"/>
            <a:ext cx="6857570" cy="95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유통물류센터의 데이터 기반 수요예측 필요성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데이터톤 참여를 통한 실전 경험 및 역량 강화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A4799475-3FC1-4A11-B8F1-854485E7048D}"/>
              </a:ext>
            </a:extLst>
          </p:cNvPr>
          <p:cNvSpPr txBox="1"/>
          <p:nvPr/>
        </p:nvSpPr>
        <p:spPr>
          <a:xfrm>
            <a:off x="1408974" y="306875"/>
            <a:ext cx="372157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3. </a:t>
            </a:r>
            <a:r>
              <a:rPr lang="ko-KR" altLang="en-US" sz="20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프로젝트 선정 이유</a:t>
            </a:r>
            <a:endParaRPr sz="2000"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3345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CBDFB792-6E1E-FCAF-F7EA-B3E19376C7A8}"/>
              </a:ext>
            </a:extLst>
          </p:cNvPr>
          <p:cNvSpPr txBox="1"/>
          <p:nvPr/>
        </p:nvSpPr>
        <p:spPr>
          <a:xfrm>
            <a:off x="1408975" y="306875"/>
            <a:ext cx="363148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4. </a:t>
            </a:r>
            <a:r>
              <a:rPr lang="ko-KR" altLang="en-US" sz="2000" dirty="0">
                <a:solidFill>
                  <a:srgbClr val="1926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Gothic ExtraBold"/>
                <a:sym typeface="NanumGothic ExtraBold"/>
              </a:rPr>
              <a:t>프로젝트 문제 정의</a:t>
            </a:r>
            <a:endParaRPr sz="2000" dirty="0">
              <a:solidFill>
                <a:srgbClr val="1926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85E45D-1F34-4B52-B477-BF7AD0755729}"/>
              </a:ext>
            </a:extLst>
          </p:cNvPr>
          <p:cNvSpPr/>
          <p:nvPr/>
        </p:nvSpPr>
        <p:spPr>
          <a:xfrm>
            <a:off x="1536011" y="1064913"/>
            <a:ext cx="3189138" cy="538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프로젝트 목표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2D59D1-5B93-44B8-B3B7-0B5626AFF95B}"/>
              </a:ext>
            </a:extLst>
          </p:cNvPr>
          <p:cNvSpPr/>
          <p:nvPr/>
        </p:nvSpPr>
        <p:spPr>
          <a:xfrm>
            <a:off x="1536010" y="1603492"/>
            <a:ext cx="3189139" cy="9682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재고 부족과 과잉 재고를 모두 최소화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8654D0-178E-4528-9299-4BED6210ABF8}"/>
              </a:ext>
            </a:extLst>
          </p:cNvPr>
          <p:cNvSpPr/>
          <p:nvPr/>
        </p:nvSpPr>
        <p:spPr>
          <a:xfrm>
            <a:off x="1536010" y="2841039"/>
            <a:ext cx="3189138" cy="538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분석 방법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77055-96D4-4880-A23D-E77F95BAD446}"/>
              </a:ext>
            </a:extLst>
          </p:cNvPr>
          <p:cNvSpPr/>
          <p:nvPr/>
        </p:nvSpPr>
        <p:spPr>
          <a:xfrm>
            <a:off x="1536009" y="3379617"/>
            <a:ext cx="3189139" cy="14570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판매 데이터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+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매입 데이터 종합 분석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특정 월의 최적 판매량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·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매입량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산출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58F4AB-A416-44EB-B9C5-FB61104CBD00}"/>
              </a:ext>
            </a:extLst>
          </p:cNvPr>
          <p:cNvSpPr/>
          <p:nvPr/>
        </p:nvSpPr>
        <p:spPr>
          <a:xfrm>
            <a:off x="5224391" y="1064913"/>
            <a:ext cx="3189138" cy="538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기대 효과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4A234D-07A1-4D8C-AB1E-EEFF2442F7AC}"/>
              </a:ext>
            </a:extLst>
          </p:cNvPr>
          <p:cNvSpPr/>
          <p:nvPr/>
        </p:nvSpPr>
        <p:spPr>
          <a:xfrm>
            <a:off x="5224389" y="1603492"/>
            <a:ext cx="3189139" cy="9682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보관 비용 절감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품절 리스크 완화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1C723C-4F79-424F-98A0-B287076F9F90}"/>
              </a:ext>
            </a:extLst>
          </p:cNvPr>
          <p:cNvSpPr/>
          <p:nvPr/>
        </p:nvSpPr>
        <p:spPr>
          <a:xfrm>
            <a:off x="5224390" y="2841039"/>
            <a:ext cx="3189138" cy="538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과제 수행 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7B8CF3-0991-47F5-A0E9-87E02B8C2B6C}"/>
              </a:ext>
            </a:extLst>
          </p:cNvPr>
          <p:cNvSpPr/>
          <p:nvPr/>
        </p:nvSpPr>
        <p:spPr>
          <a:xfrm>
            <a:off x="5224389" y="3379618"/>
            <a:ext cx="3189139" cy="145700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제공 데이터 활용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2025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년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1~3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월 매입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매출 수량 예측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42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8CEF0AF7-C1FB-EA6E-B873-7E31A9B2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DD058E1-087B-1A46-4758-711B0C33C5DA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770B1B12-E331-F65E-74A4-0E4C6565DB9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6695D14E-7898-E4F9-C562-D76CAA9A2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B833CF5B-3B9D-6629-93B9-AFC0871D8618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5. </a:t>
            </a: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dirty="0" err="1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전처리</a:t>
            </a:r>
            <a:endParaRPr lang="ko-KR" altLang="en-US"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1C81-4F00-1860-AE04-C997D4B22284}"/>
              </a:ext>
            </a:extLst>
          </p:cNvPr>
          <p:cNvSpPr txBox="1"/>
          <p:nvPr/>
        </p:nvSpPr>
        <p:spPr>
          <a:xfrm>
            <a:off x="1436444" y="778551"/>
            <a:ext cx="71264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다량의 속성을 가지고 있는 데이터에서 필요한 속성만 제외하고 모두 제거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 통일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매입 데이터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연도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작업유형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바코드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EA,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판매금액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중분류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매출 데이터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연도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작업유형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바코드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EA,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공급금액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중분류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6A20B7-4968-4FD4-B740-632FFE49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127" y="1773586"/>
            <a:ext cx="5577329" cy="313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8CEF0AF7-C1FB-EA6E-B873-7E31A9B2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DD058E1-087B-1A46-4758-711B0C33C5DA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770B1B12-E331-F65E-74A4-0E4C6565DB9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6695D14E-7898-E4F9-C562-D76CAA9A2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B833CF5B-3B9D-6629-93B9-AFC0871D8618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5. </a:t>
            </a: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dirty="0" err="1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전처리</a:t>
            </a:r>
            <a:endParaRPr lang="ko-KR" altLang="en-US"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A9A3E7-D97D-4241-A745-04769E2328B8}"/>
              </a:ext>
            </a:extLst>
          </p:cNvPr>
          <p:cNvSpPr txBox="1"/>
          <p:nvPr/>
        </p:nvSpPr>
        <p:spPr>
          <a:xfrm>
            <a:off x="1443099" y="852236"/>
            <a:ext cx="691581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연도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시계열 데이터로 모델링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계절성 패턴 활용 목적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lvl="1" indent="-1714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작업유형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반품 항목 발생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정확한 예측을 위해 정리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lvl="1" indent="-1714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바코드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바코드별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EA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예측을 수행하고 중분류 단위로 합산하기 위해 정리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lvl="1" indent="-1714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판매금액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공급금액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단가가 수요에 영향을 주는 경우도 있으므로 보조 지표로 활용하기 위함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7FA6D5-466F-4386-94CB-E5BF488D3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14"/>
          <a:stretch/>
        </p:blipFill>
        <p:spPr>
          <a:xfrm>
            <a:off x="1298003" y="2341418"/>
            <a:ext cx="6477372" cy="25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93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338</Words>
  <Application>Microsoft Office PowerPoint</Application>
  <PresentationFormat>화면 슬라이드 쇼(16:9)</PresentationFormat>
  <Paragraphs>75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NanumGothic ExtraBold</vt:lpstr>
      <vt:lpstr>나눔스퀘어 ExtraBold</vt:lpstr>
      <vt:lpstr>나눔스퀘어OTF</vt:lpstr>
      <vt:lpstr>맑은 고딕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김재일</dc:creator>
  <cp:lastModifiedBy>donghyeok</cp:lastModifiedBy>
  <cp:revision>14</cp:revision>
  <dcterms:modified xsi:type="dcterms:W3CDTF">2025-09-23T08:07:57Z</dcterms:modified>
</cp:coreProperties>
</file>